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Defence</c:v>
                </c:pt>
                <c:pt idx="1">
                  <c:v>Education, Science</c:v>
                </c:pt>
                <c:pt idx="2">
                  <c:v>Foreign Affairs</c:v>
                </c:pt>
                <c:pt idx="3">
                  <c:v>Social Security</c:v>
                </c:pt>
                <c:pt idx="4">
                  <c:v>Internal Admin</c:v>
                </c:pt>
                <c:pt idx="5">
                  <c:v>Justice</c:v>
                </c:pt>
                <c:pt idx="6">
                  <c:v>Finance</c:v>
                </c:pt>
                <c:pt idx="7">
                  <c:v>Health</c:v>
                </c:pt>
                <c:pt idx="8">
                  <c:v>Agriculture, Sea, Environment</c:v>
                </c:pt>
                <c:pt idx="9">
                  <c:v>Economy &amp; Employment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7</c:v>
                </c:pt>
                <c:pt idx="7">
                  <c:v>11</c:v>
                </c:pt>
                <c:pt idx="8">
                  <c:v>28</c:v>
                </c:pt>
                <c:pt idx="9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6"/>
        <c:axId val="64935808"/>
        <c:axId val="65294720"/>
      </c:barChart>
      <c:catAx>
        <c:axId val="64935808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5294720"/>
        <c:crosses val="autoZero"/>
        <c:auto val="1"/>
        <c:lblAlgn val="ctr"/>
        <c:lblOffset val="100"/>
        <c:tickLblSkip val="1"/>
        <c:noMultiLvlLbl val="0"/>
      </c:catAx>
      <c:valAx>
        <c:axId val="6529472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4935808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94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2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84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1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7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46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84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4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4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98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07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E78E-2419-49CF-AAF6-31B47A02D326}" type="datetimeFigureOut">
              <a:rPr lang="en-GB" smtClean="0"/>
              <a:t>28/01/2015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CB2AE-C148-4EDD-A168-9FD2DA7E2C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49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600" y="1268760"/>
            <a:ext cx="7055970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Fundaçao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Francisco Manuel dos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Santos</a:t>
            </a:r>
            <a:endParaRPr lang="en-GB" dirty="0"/>
          </a:p>
          <a:p>
            <a:pPr algn="ctr"/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PORTUGAL’S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PARTICIPATION IN EU DECISION-MAKING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RICHARD ROSE &amp; ALEXANDER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TRECHSEL</a:t>
            </a:r>
          </a:p>
          <a:p>
            <a:pPr algn="ctr"/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Robert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Schuman Centre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European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University Institute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Florence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Brussels 3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February 2015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91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541196"/>
              </p:ext>
            </p:extLst>
          </p:nvPr>
        </p:nvGraphicFramePr>
        <p:xfrm>
          <a:off x="1469476" y="528809"/>
          <a:ext cx="5872163" cy="574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5872702" imgH="5893101" progId="Word.Document.12">
                  <p:embed/>
                </p:oleObj>
              </mc:Choice>
              <mc:Fallback>
                <p:oleObj name="Document" r:id="rId3" imgW="5872702" imgH="58931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9476" y="528809"/>
                        <a:ext cx="5872163" cy="5748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79079" y="245041"/>
            <a:ext cx="5652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ABSOLUTE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RELATIVE MEASURE OF HARD NATIONAL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620218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150" dirty="0" smtClean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Indexes calculated as a country's absolute value divided by the absolute value of the median EU country and multiplied by 100.</a:t>
            </a:r>
            <a:endParaRPr lang="en-GB" sz="1150" dirty="0" smtClean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150" dirty="0" smtClean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Source: Eurostat. Population as 1 January 2011. GDP per capita Purchasing Power Standard 2012. </a:t>
            </a:r>
            <a:endParaRPr lang="en-GB" sz="1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35558" y="522040"/>
            <a:ext cx="59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5558" y="6202184"/>
            <a:ext cx="72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27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27139" y="1019856"/>
            <a:ext cx="44694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 smtClean="0">
                <a:latin typeface="Arial" charset="0"/>
              </a:rPr>
              <a:t>EU </a:t>
            </a:r>
            <a:r>
              <a:rPr lang="en-GB" sz="1200" dirty="0" smtClean="0">
                <a:latin typeface="Arial" charset="0"/>
              </a:rPr>
              <a:t>PROPOSALS AFFECTING </a:t>
            </a:r>
            <a:r>
              <a:rPr lang="en-GB" sz="1200" dirty="0">
                <a:latin typeface="Arial" charset="0"/>
              </a:rPr>
              <a:t>PORTUGUESE MINISTRIES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18760" y="1296856"/>
            <a:ext cx="6143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87624" y="4986371"/>
            <a:ext cx="6143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699940" y="4644008"/>
            <a:ext cx="16081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 smtClean="0">
                <a:latin typeface="Arial" charset="0"/>
              </a:rPr>
              <a:t>Number of </a:t>
            </a:r>
            <a:r>
              <a:rPr lang="en-GB" sz="1200" dirty="0">
                <a:latin typeface="Arial" charset="0"/>
              </a:rPr>
              <a:t>proposals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1187624" y="5076056"/>
            <a:ext cx="63485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GB" sz="1200" dirty="0" smtClean="0">
                <a:latin typeface="Arial" charset="0"/>
              </a:rPr>
              <a:t>Source</a:t>
            </a:r>
            <a:r>
              <a:rPr lang="en-GB" sz="1200" dirty="0">
                <a:latin typeface="Arial" charset="0"/>
              </a:rPr>
              <a:t>: As calculated by the authors from ordinary and special legislative proposals, covering the year 2012, as reported in the Legislative Observatory, available at: http://</a:t>
            </a:r>
            <a:r>
              <a:rPr lang="en-GB" sz="1200" dirty="0" smtClean="0">
                <a:latin typeface="Arial" charset="0"/>
              </a:rPr>
              <a:t>www.europarl.europa.eu/oeil/home/home.do</a:t>
            </a:r>
            <a:r>
              <a:rPr lang="en-GB" sz="1200" dirty="0">
                <a:latin typeface="Arial" charset="0"/>
              </a:rPr>
              <a:t>. Where a DG’s concerns affect more than one </a:t>
            </a:r>
            <a:r>
              <a:rPr lang="en-GB" sz="1200" dirty="0" smtClean="0">
                <a:latin typeface="Arial" charset="0"/>
              </a:rPr>
              <a:t>ministry</a:t>
            </a:r>
            <a:r>
              <a:rPr lang="en-GB" sz="1200" dirty="0">
                <a:latin typeface="Arial" charset="0"/>
              </a:rPr>
              <a:t>, measures are counted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more 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than once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1200" dirty="0">
              <a:latin typeface="Arial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530498178"/>
              </p:ext>
            </p:extLst>
          </p:nvPr>
        </p:nvGraphicFramePr>
        <p:xfrm>
          <a:off x="1547664" y="1288098"/>
          <a:ext cx="5597403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443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099363"/>
              </p:ext>
            </p:extLst>
          </p:nvPr>
        </p:nvGraphicFramePr>
        <p:xfrm>
          <a:off x="1619672" y="692696"/>
          <a:ext cx="5872163" cy="579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ocument" r:id="rId3" imgW="5872702" imgH="5795909" progId="Word.Document.12">
                  <p:embed/>
                </p:oleObj>
              </mc:Choice>
              <mc:Fallback>
                <p:oleObj name="Document" r:id="rId3" imgW="5872702" imgH="579590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692696"/>
                        <a:ext cx="5872163" cy="5795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959" y="332656"/>
            <a:ext cx="40607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EU BUDGET AFFECTS MEMBER STATES 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3475" y="6314836"/>
            <a:ext cx="5679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Source: 2012 figures, http://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ec.europa.eu/budget/figures/interactive/index_en.cfm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44000" y="613170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44000" y="1052736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85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98" y="123110"/>
            <a:ext cx="5941539" cy="673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21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3110"/>
            <a:ext cx="5577894" cy="674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8514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1028429"/>
            <a:ext cx="56142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PARTISAN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COHESION STRONGER THAN NATIONAL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COHESION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3447203"/>
            <a:ext cx="474405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Source: Votewatch.eu. Calculations computed by the authors.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859473"/>
              </p:ext>
            </p:extLst>
          </p:nvPr>
        </p:nvGraphicFramePr>
        <p:xfrm>
          <a:off x="1524000" y="1397000"/>
          <a:ext cx="5925924" cy="1959991"/>
        </p:xfrm>
        <a:graphic>
          <a:graphicData uri="http://schemas.openxmlformats.org/drawingml/2006/table">
            <a:tbl>
              <a:tblPr firstRow="1" bandRow="1"/>
              <a:tblGrid>
                <a:gridCol w="1975308"/>
                <a:gridCol w="1975308"/>
                <a:gridCol w="1975308"/>
              </a:tblGrid>
              <a:tr h="669808">
                <a:tc>
                  <a:txBody>
                    <a:bodyPr/>
                    <a:lstStyle/>
                    <a:p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Loyalty</a:t>
                      </a:r>
                      <a:r>
                        <a:rPr lang="en-GB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EP Party Group</a:t>
                      </a:r>
                      <a:endParaRPr lang="en-GB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Loyalty</a:t>
                      </a:r>
                      <a:r>
                        <a:rPr lang="en-GB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Country </a:t>
                      </a:r>
                    </a:p>
                    <a:p>
                      <a:pPr algn="ctr"/>
                      <a:r>
                        <a:rPr lang="en-GB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endParaRPr lang="en-GB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30061">
                <a:tc>
                  <a:txBody>
                    <a:bodyPr/>
                    <a:lstStyle/>
                    <a:p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en-GB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30061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2009-2014</a:t>
                      </a:r>
                      <a:endParaRPr lang="en-GB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0.78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30061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2004-2009</a:t>
                      </a:r>
                      <a:endParaRPr lang="en-GB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0.95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221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922338"/>
            <a:ext cx="6419850" cy="501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0062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9328" y="5589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28.01.15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24" y="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268760"/>
            <a:ext cx="7344816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 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FACING PORTUGAL </a:t>
            </a:r>
          </a:p>
          <a:p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350" dirty="0">
                <a:solidFill>
                  <a:srgbClr val="000000"/>
                </a:solidFill>
                <a:latin typeface="Arial"/>
              </a:rPr>
              <a:t>*The EU's consensus norms </a:t>
            </a:r>
            <a:r>
              <a:rPr lang="en-GB" sz="1350" dirty="0" smtClean="0">
                <a:solidFill>
                  <a:srgbClr val="000000"/>
                </a:solidFill>
                <a:latin typeface="Arial"/>
              </a:rPr>
              <a:t>mean </a:t>
            </a:r>
            <a:r>
              <a:rPr lang="en-GB" sz="1350" dirty="0">
                <a:solidFill>
                  <a:srgbClr val="000000"/>
                </a:solidFill>
                <a:latin typeface="Arial"/>
              </a:rPr>
              <a:t>big states must consult with smaller states but a consensus does not require consulting with each smaller </a:t>
            </a:r>
            <a:r>
              <a:rPr lang="en-GB" sz="1350" dirty="0" smtClean="0">
                <a:solidFill>
                  <a:srgbClr val="000000"/>
                </a:solidFill>
                <a:latin typeface="Arial"/>
              </a:rPr>
              <a:t>state</a:t>
            </a:r>
            <a:r>
              <a:rPr lang="en-GB" sz="1350" dirty="0">
                <a:solidFill>
                  <a:srgbClr val="000000"/>
                </a:solidFill>
                <a:latin typeface="Arial"/>
              </a:rPr>
              <a:t>. </a:t>
            </a:r>
            <a:endParaRPr lang="en-GB" sz="1350" dirty="0" smtClean="0">
              <a:solidFill>
                <a:srgbClr val="000000"/>
              </a:solidFill>
              <a:latin typeface="Arial"/>
            </a:endParaRPr>
          </a:p>
          <a:p>
            <a:endParaRPr lang="en-GB" sz="1400" dirty="0">
              <a:solidFill>
                <a:srgbClr val="000000"/>
              </a:solidFill>
              <a:latin typeface="HelveticaNeue"/>
            </a:endParaRPr>
          </a:p>
          <a:p>
            <a:r>
              <a:rPr lang="en-GB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Since Portugal joined the EU, enlargement has more than doubled the number of smaller member states making each at risk of being lost in a crowd</a:t>
            </a:r>
            <a:r>
              <a:rPr lang="en-GB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*Portugal needs to emphasise common interests not just national interests in order participate in coalitions with more than a dozen other member states, large and not so large. </a:t>
            </a:r>
            <a:endParaRPr lang="en-GB" sz="13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*To 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keep national and EU policies aligned, the Portuguese Permanent Representative’s Office in Brussels must be in constant contact with Lisbon--and vice versa</a:t>
            </a:r>
            <a:r>
              <a:rPr lang="en-GB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*To 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cultivate political influence, more Portuguese MEPs should serve at least two terms in the European Parliament. </a:t>
            </a:r>
            <a:endParaRPr lang="en-GB" sz="13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50" dirty="0" smtClean="0">
                <a:solidFill>
                  <a:srgbClr val="000000"/>
                </a:solidFill>
                <a:latin typeface="Arial"/>
              </a:rPr>
              <a:t>*</a:t>
            </a:r>
            <a:r>
              <a:rPr lang="en-GB" sz="1350" dirty="0">
                <a:solidFill>
                  <a:srgbClr val="000000"/>
                </a:solidFill>
                <a:latin typeface="Arial"/>
              </a:rPr>
              <a:t>To work effectively in an interdependent European political economy, Portuguese </a:t>
            </a:r>
            <a:r>
              <a:rPr lang="en-GB" sz="1350" dirty="0" smtClean="0">
                <a:solidFill>
                  <a:srgbClr val="000000"/>
                </a:solidFill>
                <a:latin typeface="Arial"/>
              </a:rPr>
              <a:t>need </a:t>
            </a:r>
            <a:r>
              <a:rPr lang="en-GB" sz="1350" dirty="0">
                <a:solidFill>
                  <a:srgbClr val="000000"/>
                </a:solidFill>
                <a:latin typeface="Arial"/>
              </a:rPr>
              <a:t>education and experience in working in multi-national </a:t>
            </a:r>
            <a:r>
              <a:rPr lang="en-GB" sz="1350" dirty="0" smtClean="0">
                <a:solidFill>
                  <a:srgbClr val="000000"/>
                </a:solidFill>
                <a:latin typeface="Arial"/>
              </a:rPr>
              <a:t>setting </a:t>
            </a:r>
            <a:r>
              <a:rPr lang="en-GB" sz="1350" dirty="0">
                <a:solidFill>
                  <a:srgbClr val="000000"/>
                </a:solidFill>
                <a:latin typeface="Arial"/>
              </a:rPr>
              <a:t>as well as Lisbon</a:t>
            </a:r>
            <a:r>
              <a:rPr lang="en-GB" sz="1350" dirty="0" smtClean="0">
                <a:solidFill>
                  <a:srgbClr val="000000"/>
                </a:solidFill>
                <a:latin typeface="Arial"/>
              </a:rPr>
              <a:t>.</a:t>
            </a:r>
            <a:endParaRPr lang="en-GB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2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181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Ohna Robertson</dc:creator>
  <cp:lastModifiedBy>Ohna Robertson</cp:lastModifiedBy>
  <cp:revision>17</cp:revision>
  <dcterms:created xsi:type="dcterms:W3CDTF">2015-01-28T11:10:44Z</dcterms:created>
  <dcterms:modified xsi:type="dcterms:W3CDTF">2015-01-28T12:35:36Z</dcterms:modified>
</cp:coreProperties>
</file>